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3" r:id="rId2"/>
    <p:sldId id="294" r:id="rId3"/>
    <p:sldId id="295" r:id="rId4"/>
    <p:sldId id="296" r:id="rId5"/>
    <p:sldId id="300" r:id="rId6"/>
    <p:sldId id="297" r:id="rId7"/>
    <p:sldId id="298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5" autoAdjust="0"/>
    <p:restoredTop sz="94660"/>
  </p:normalViewPr>
  <p:slideViewPr>
    <p:cSldViewPr>
      <p:cViewPr>
        <p:scale>
          <a:sx n="58" d="100"/>
          <a:sy n="58" d="100"/>
        </p:scale>
        <p:origin x="-658" y="1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2054E-D357-43F5-9B53-1F3D4D44837B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AD043-7CCC-45AD-B968-84B49F45D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36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2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54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1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57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15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7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44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96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7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6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F1B34-295C-41FA-B129-A65079A8DC39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399EC-4C78-4A7A-8768-1BD441ACD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3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49068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Призёры соревнований по армрестлингу ПФО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484"/>
            <a:ext cx="4548209" cy="136815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err="1" smtClean="0"/>
              <a:t>Гулькеева</a:t>
            </a:r>
            <a:r>
              <a:rPr lang="ru-RU" dirty="0" smtClean="0"/>
              <a:t> </a:t>
            </a:r>
            <a:r>
              <a:rPr lang="ru-RU" dirty="0" err="1" smtClean="0"/>
              <a:t>Ильсаф</a:t>
            </a:r>
            <a:r>
              <a:rPr lang="ru-RU" dirty="0" smtClean="0"/>
              <a:t> </a:t>
            </a:r>
            <a:r>
              <a:rPr lang="ru-RU" dirty="0"/>
              <a:t>(2 место</a:t>
            </a:r>
            <a:r>
              <a:rPr lang="ru-RU" dirty="0" smtClean="0"/>
              <a:t>), Дмитриев Никита </a:t>
            </a:r>
            <a:r>
              <a:rPr lang="ru-RU" dirty="0"/>
              <a:t>(3 место</a:t>
            </a:r>
            <a:r>
              <a:rPr lang="ru-RU" dirty="0" smtClean="0"/>
              <a:t>), (</a:t>
            </a:r>
            <a:r>
              <a:rPr lang="ru-RU" dirty="0"/>
              <a:t>тренер </a:t>
            </a:r>
            <a:r>
              <a:rPr lang="ru-RU" dirty="0" err="1"/>
              <a:t>Синяшин</a:t>
            </a:r>
            <a:r>
              <a:rPr lang="ru-RU" dirty="0"/>
              <a:t> А.А.)</a:t>
            </a:r>
          </a:p>
          <a:p>
            <a:endParaRPr lang="ru-RU" dirty="0"/>
          </a:p>
        </p:txBody>
      </p:sp>
      <p:pic>
        <p:nvPicPr>
          <p:cNvPr id="1026" name="Picture 2" descr="D:\Desktop\пфо армспорт\_DSC0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663"/>
            <a:ext cx="4211960" cy="28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пфо армспорт\_DSC0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21020"/>
            <a:ext cx="4283968" cy="285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пфо армспорт\_DSC01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6104" r="11765" b="6544"/>
          <a:stretch/>
        </p:blipFill>
        <p:spPr bwMode="auto">
          <a:xfrm>
            <a:off x="4857855" y="3621020"/>
            <a:ext cx="4072298" cy="291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30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472"/>
            <a:ext cx="9073008" cy="96125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«Есть такая профессия-Родину защищать»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4546848" cy="223224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1 декабря на базе </a:t>
            </a:r>
            <a:r>
              <a:rPr lang="ru-RU" dirty="0" err="1"/>
              <a:t>Бугульминской</a:t>
            </a:r>
            <a:r>
              <a:rPr lang="ru-RU" dirty="0"/>
              <a:t> кадетской школы состоялась встреча военного комиссара </a:t>
            </a:r>
            <a:r>
              <a:rPr lang="ru-RU" dirty="0" err="1"/>
              <a:t>Г.Бугульма</a:t>
            </a:r>
            <a:r>
              <a:rPr lang="ru-RU" dirty="0"/>
              <a:t> со старшеклассниками города «Есть такая профессия—Родину защищать». Военком </a:t>
            </a:r>
            <a:r>
              <a:rPr lang="ru-RU" dirty="0" err="1"/>
              <a:t>Миннитдинов</a:t>
            </a:r>
            <a:r>
              <a:rPr lang="ru-RU" dirty="0"/>
              <a:t> Р.Ш. рассказал ребятам о войсках Российской Армии, их вооружении и об учебных заведениях страны, в которых можно получить военные специальности.</a:t>
            </a:r>
          </a:p>
        </p:txBody>
      </p:sp>
      <p:pic>
        <p:nvPicPr>
          <p:cNvPr id="1026" name="Picture 2" descr="D:\Desktop\фото 2017-2018\военнком профессия\IMG_24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21103" r="11471" b="29265"/>
          <a:stretch/>
        </p:blipFill>
        <p:spPr bwMode="auto">
          <a:xfrm>
            <a:off x="5004048" y="980728"/>
            <a:ext cx="4032448" cy="26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военнком профессия\IMG_2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01" y="4120468"/>
            <a:ext cx="4067944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военнком профессия\IMG_24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72" y="3463733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6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980728"/>
          </a:xfrm>
        </p:spPr>
        <p:txBody>
          <a:bodyPr>
            <a:normAutofit/>
          </a:bodyPr>
          <a:lstStyle/>
          <a:p>
            <a:r>
              <a:rPr lang="ru-RU" dirty="0" smtClean="0"/>
              <a:t>Битва под Москвой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110" y="908720"/>
            <a:ext cx="4536504" cy="295232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5 декабря День воинской славы России Битва под Москвой.</a:t>
            </a:r>
          </a:p>
          <a:p>
            <a:pPr marL="0" indent="0" algn="just">
              <a:buNone/>
            </a:pPr>
            <a:r>
              <a:rPr lang="ru-RU" dirty="0"/>
              <a:t>Кадеты 7А класса рассказали школе о событиях осени 1941 года в форме литературно-музыкальной композиции. Выступление ребят прошло на едином дыхании. Было так интересно, что в зале, как никогда, царила полная тишина. Каждый кадет был сопричастен тому, что происходило на сцене. Спасибо выступающим! Этот Урок надолго останется в памяти кадет!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битва под москвой\IMG_24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" t="23530" r="21038" b="16029"/>
          <a:stretch/>
        </p:blipFill>
        <p:spPr bwMode="auto">
          <a:xfrm>
            <a:off x="35115" y="4005064"/>
            <a:ext cx="4795614" cy="269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битва под москвой\IMG_24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82180"/>
            <a:ext cx="4116324" cy="27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битва под москвой\IMG_248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26687" r="18236" b="78"/>
          <a:stretch/>
        </p:blipFill>
        <p:spPr bwMode="auto">
          <a:xfrm>
            <a:off x="4932040" y="908720"/>
            <a:ext cx="4116324" cy="286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84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7235" y="0"/>
            <a:ext cx="4985030" cy="1628800"/>
          </a:xfrm>
        </p:spPr>
        <p:txBody>
          <a:bodyPr>
            <a:normAutofit/>
          </a:bodyPr>
          <a:lstStyle/>
          <a:p>
            <a:r>
              <a:rPr lang="ru-RU" dirty="0" smtClean="0"/>
              <a:t>День Героев</a:t>
            </a:r>
            <a:br>
              <a:rPr lang="ru-RU" dirty="0" smtClean="0"/>
            </a:br>
            <a:r>
              <a:rPr lang="ru-RU" dirty="0" smtClean="0"/>
              <a:t> Отечества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68" y="1609602"/>
            <a:ext cx="4068089" cy="172822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В этот день </a:t>
            </a:r>
            <a:r>
              <a:rPr lang="ru-RU" dirty="0" err="1"/>
              <a:t>бугульминские</a:t>
            </a:r>
            <a:r>
              <a:rPr lang="ru-RU" dirty="0"/>
              <a:t> кадеты организовали вахту памяти около Вечного огня и стали участниками митинга около памятника </a:t>
            </a:r>
            <a:r>
              <a:rPr lang="ru-RU" dirty="0" err="1"/>
              <a:t>Газинура</a:t>
            </a:r>
            <a:r>
              <a:rPr lang="ru-RU" dirty="0"/>
              <a:t> </a:t>
            </a:r>
            <a:r>
              <a:rPr lang="ru-RU" dirty="0" err="1"/>
              <a:t>Гафиатуллина</a:t>
            </a:r>
            <a:r>
              <a:rPr lang="ru-RU" dirty="0"/>
              <a:t>.</a:t>
            </a:r>
          </a:p>
        </p:txBody>
      </p:sp>
      <p:pic>
        <p:nvPicPr>
          <p:cNvPr id="1026" name="Picture 2" descr="D:\Desktop\фото на вечном огне  и у стеллы афганцев декабрь 2017\IMG_86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571" y="332656"/>
            <a:ext cx="4495429" cy="29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на вечном огне  и у стеллы афганцев декабрь 2017\IMG_85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4495426" cy="299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на вечном огне  и у стеллы афганцев декабрь 2017\IMG_86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568" y="3645024"/>
            <a:ext cx="4495429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97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0264"/>
            <a:ext cx="8229600" cy="1143000"/>
          </a:xfrm>
        </p:spPr>
        <p:txBody>
          <a:bodyPr/>
          <a:lstStyle/>
          <a:p>
            <a:r>
              <a:rPr lang="ru-RU" dirty="0" smtClean="0"/>
              <a:t>Конкурс патриотической песни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94" y="838505"/>
            <a:ext cx="4392488" cy="280831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/>
              <a:t>Больше месяца ребята готовились к нему: выбирали песню и видео оформление,  разучивали музыку и текст,  находили интересные элементы для </a:t>
            </a:r>
            <a:r>
              <a:rPr lang="ru-RU" dirty="0" err="1"/>
              <a:t>плацпарада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В качестве жюри конкурса были приглашены участники боевых действий в Афганистане: майор запаса, лидер движения «Боевое братство» Прошин Леонид Леонидович  и член районного совета «Боевое братство» </a:t>
            </a:r>
            <a:r>
              <a:rPr lang="ru-RU" dirty="0" err="1"/>
              <a:t>Фатыхов</a:t>
            </a:r>
            <a:r>
              <a:rPr lang="ru-RU" dirty="0"/>
              <a:t> Рафаэль </a:t>
            </a:r>
            <a:r>
              <a:rPr lang="ru-RU" dirty="0" err="1"/>
              <a:t>Закарьянович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 Все классы выступили достойно, однако жюри распределило места следующим образом:</a:t>
            </a:r>
          </a:p>
          <a:p>
            <a:pPr marL="0" indent="0" algn="just">
              <a:buNone/>
            </a:pPr>
            <a:r>
              <a:rPr lang="ru-RU" dirty="0"/>
              <a:t>1 место-7а класс; 2 место- 9Б, 7Б и 6класс; 3 место-10, 9а, 8, 5класс. </a:t>
            </a:r>
          </a:p>
          <a:p>
            <a:endParaRPr lang="ru-RU" dirty="0"/>
          </a:p>
        </p:txBody>
      </p:sp>
      <p:pic>
        <p:nvPicPr>
          <p:cNvPr id="1026" name="Picture 2" descr="D:\Desktop\день героев фото\IMG_20171214_1528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45" y="3623545"/>
            <a:ext cx="4205186" cy="315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день героев фото\IMG_20171214_1503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0" b="11911"/>
          <a:stretch/>
        </p:blipFill>
        <p:spPr bwMode="auto">
          <a:xfrm>
            <a:off x="4801055" y="908720"/>
            <a:ext cx="408511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Desktop\день героев фото\IMG_25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" r="12083"/>
          <a:stretch/>
        </p:blipFill>
        <p:spPr bwMode="auto">
          <a:xfrm>
            <a:off x="5013959" y="3646817"/>
            <a:ext cx="3872211" cy="31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922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941" y="-7079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Есть такая профессия-Родину защищать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40" y="1052735"/>
            <a:ext cx="4533401" cy="273630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13 </a:t>
            </a:r>
            <a:r>
              <a:rPr lang="ru-RU" dirty="0"/>
              <a:t>декабря. Выпускники 2017 года Баранов Никита и Кондрашов Дима собрали в актовом зале всю школу, ведь они - курсанты высшего военного командного училища имени </a:t>
            </a:r>
            <a:r>
              <a:rPr lang="ru-RU" dirty="0" err="1"/>
              <a:t>Маргеллова</a:t>
            </a:r>
            <a:r>
              <a:rPr lang="ru-RU" dirty="0"/>
              <a:t>. Все кадеты с 5 по 11 класс, затаив дыхание, слушали о том, как поступить в военное училище, какие трудности приходится преодолевать во время учёбы. Главным пожеланием для кадет было: хорошо учиться, и усердно заниматься спортом, слушать и уважать своих учителей, ведь ни в одном учебном заведении педагоги столько сил и времени не уделяют воспитанникам, как  в </a:t>
            </a:r>
            <a:r>
              <a:rPr lang="ru-RU" dirty="0" err="1"/>
              <a:t>Бугульминской</a:t>
            </a:r>
            <a:r>
              <a:rPr lang="ru-RU" dirty="0"/>
              <a:t>  кадетской школе. </a:t>
            </a:r>
          </a:p>
          <a:p>
            <a:pPr algn="just"/>
            <a:endParaRPr lang="ru-RU" dirty="0"/>
          </a:p>
          <a:p>
            <a:endParaRPr lang="ru-RU" dirty="0"/>
          </a:p>
        </p:txBody>
      </p:sp>
      <p:pic>
        <p:nvPicPr>
          <p:cNvPr id="1026" name="Picture 2" descr="D:\Desktop\фото 2017-2018\Баранов Кандрашов\IMG_25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8" t="11617" r="21912" b="25294"/>
          <a:stretch/>
        </p:blipFill>
        <p:spPr bwMode="auto">
          <a:xfrm>
            <a:off x="4716016" y="1052735"/>
            <a:ext cx="4317665" cy="269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Баранов Кандрашов\IMG_25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11408"/>
          <a:stretch/>
        </p:blipFill>
        <p:spPr bwMode="auto">
          <a:xfrm>
            <a:off x="161364" y="3883483"/>
            <a:ext cx="4412377" cy="295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фото 2017-2018\Баранов Кандрашов\IMG_251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8" b="12647"/>
          <a:stretch/>
        </p:blipFill>
        <p:spPr bwMode="auto">
          <a:xfrm>
            <a:off x="4716016" y="3883484"/>
            <a:ext cx="4317665" cy="292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48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624"/>
            <a:ext cx="8229600" cy="911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Научное общество кадет «КВАНТ»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4464496" cy="3168352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За ноябрь-декабрь 2017 года  кадеты </a:t>
            </a:r>
            <a:r>
              <a:rPr lang="ru-RU" dirty="0"/>
              <a:t>нашей школы добились отличных </a:t>
            </a:r>
            <a:r>
              <a:rPr lang="ru-RU" dirty="0" smtClean="0"/>
              <a:t> результатов </a:t>
            </a:r>
            <a:r>
              <a:rPr lang="ru-RU" dirty="0"/>
              <a:t>в </a:t>
            </a:r>
            <a:r>
              <a:rPr lang="ru-RU" dirty="0" smtClean="0"/>
              <a:t>олимпиадах и  </a:t>
            </a:r>
            <a:r>
              <a:rPr lang="ru-RU" dirty="0"/>
              <a:t>конкурсах </a:t>
            </a:r>
            <a:r>
              <a:rPr lang="ru-RU" dirty="0" smtClean="0"/>
              <a:t>с  </a:t>
            </a:r>
            <a:r>
              <a:rPr lang="ru-RU" dirty="0"/>
              <a:t>чем мы и хотим их поздравить!    </a:t>
            </a:r>
          </a:p>
          <a:p>
            <a:pPr marL="0" indent="0" algn="just">
              <a:buNone/>
            </a:pPr>
            <a:r>
              <a:rPr lang="ru-RU" dirty="0" err="1" smtClean="0"/>
              <a:t>Сабирзянов</a:t>
            </a:r>
            <a:r>
              <a:rPr lang="ru-RU" dirty="0" smtClean="0"/>
              <a:t> </a:t>
            </a:r>
            <a:r>
              <a:rPr lang="ru-RU" dirty="0" err="1"/>
              <a:t>Ильфат</a:t>
            </a:r>
            <a:r>
              <a:rPr lang="ru-RU" dirty="0"/>
              <a:t>  занял 3 место в муниципальном этапе </a:t>
            </a:r>
          </a:p>
          <a:p>
            <a:pPr marL="0" indent="0" algn="just">
              <a:buNone/>
            </a:pPr>
            <a:r>
              <a:rPr lang="ru-RU" dirty="0"/>
              <a:t>республиканского конкурса сочинений о профессиях на татарском языке "Билет в будущее"!(учитель  </a:t>
            </a:r>
            <a:r>
              <a:rPr lang="ru-RU" dirty="0" err="1"/>
              <a:t>Ахмедшина</a:t>
            </a:r>
            <a:r>
              <a:rPr lang="ru-RU" dirty="0"/>
              <a:t> Гульнара </a:t>
            </a:r>
            <a:r>
              <a:rPr lang="ru-RU" dirty="0" err="1"/>
              <a:t>Ильдаровна</a:t>
            </a:r>
            <a:r>
              <a:rPr lang="ru-RU" dirty="0"/>
              <a:t>)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Республиканской олимпиаде по физике среди кадетских школ отличились:  </a:t>
            </a:r>
            <a:r>
              <a:rPr lang="ru-RU" dirty="0" err="1"/>
              <a:t>Осипьянц</a:t>
            </a:r>
            <a:r>
              <a:rPr lang="ru-RU" dirty="0"/>
              <a:t> Сергей 1 место, </a:t>
            </a:r>
            <a:r>
              <a:rPr lang="ru-RU" dirty="0" err="1"/>
              <a:t>Ниясов</a:t>
            </a:r>
            <a:r>
              <a:rPr lang="ru-RU" dirty="0"/>
              <a:t> Павел и Ахмедов Артур -2 место, Зиннуров Раиль-3 место.(учитель </a:t>
            </a:r>
            <a:r>
              <a:rPr lang="ru-RU" dirty="0" err="1"/>
              <a:t>Хайрулова</a:t>
            </a:r>
            <a:r>
              <a:rPr lang="ru-RU" dirty="0"/>
              <a:t> Роза Николаевна)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Республиканской олимпиаде по математике - </a:t>
            </a:r>
            <a:r>
              <a:rPr lang="ru-RU" dirty="0" err="1"/>
              <a:t>Ниясов</a:t>
            </a:r>
            <a:r>
              <a:rPr lang="ru-RU" dirty="0"/>
              <a:t> Павел </a:t>
            </a:r>
            <a:r>
              <a:rPr lang="ru-RU" dirty="0" smtClean="0"/>
              <a:t>занял 2 место(учитель </a:t>
            </a:r>
            <a:r>
              <a:rPr lang="ru-RU" dirty="0" err="1"/>
              <a:t>Исангалиева</a:t>
            </a:r>
            <a:r>
              <a:rPr lang="ru-RU" dirty="0"/>
              <a:t> </a:t>
            </a:r>
            <a:r>
              <a:rPr lang="ru-RU" dirty="0" err="1"/>
              <a:t>Сания</a:t>
            </a:r>
            <a:r>
              <a:rPr lang="ru-RU" dirty="0"/>
              <a:t> </a:t>
            </a:r>
            <a:r>
              <a:rPr lang="ru-RU" dirty="0" err="1"/>
              <a:t>Аббасовна</a:t>
            </a:r>
            <a:r>
              <a:rPr lang="ru-RU" dirty="0"/>
              <a:t>)</a:t>
            </a:r>
          </a:p>
          <a:p>
            <a:pPr marL="0" indent="0" algn="just">
              <a:buNone/>
            </a:pPr>
            <a:r>
              <a:rPr lang="ru-RU" dirty="0" smtClean="0"/>
              <a:t>12 </a:t>
            </a:r>
            <a:r>
              <a:rPr lang="ru-RU" dirty="0"/>
              <a:t>декабря в Казани состоялось награждение </a:t>
            </a:r>
            <a:r>
              <a:rPr lang="ru-RU" dirty="0" smtClean="0"/>
              <a:t>победителей Республиканского  </a:t>
            </a:r>
            <a:r>
              <a:rPr lang="ru-RU" dirty="0"/>
              <a:t>конкурса  для кадетских образовательных организаций  «Они не ждали посмертной славы, они хотели со славой </a:t>
            </a:r>
            <a:r>
              <a:rPr lang="ru-RU" dirty="0" smtClean="0"/>
              <a:t>жить» Это  Малышев Никита и Фархутдинов Денис  </a:t>
            </a:r>
            <a:r>
              <a:rPr lang="ru-RU" dirty="0"/>
              <a:t>(руководители: </a:t>
            </a:r>
            <a:r>
              <a:rPr lang="ru-RU" dirty="0" err="1"/>
              <a:t>Шарова</a:t>
            </a:r>
            <a:r>
              <a:rPr lang="ru-RU" dirty="0"/>
              <a:t> Вера Михайловна, Кириллова Эвелина Петровна, </a:t>
            </a:r>
            <a:r>
              <a:rPr lang="ru-RU" dirty="0" err="1"/>
              <a:t>Катермина</a:t>
            </a:r>
            <a:r>
              <a:rPr lang="ru-RU" dirty="0"/>
              <a:t> </a:t>
            </a:r>
            <a:r>
              <a:rPr lang="ru-RU" dirty="0" err="1"/>
              <a:t>Раушания</a:t>
            </a:r>
            <a:r>
              <a:rPr lang="ru-RU" dirty="0"/>
              <a:t> </a:t>
            </a:r>
            <a:r>
              <a:rPr lang="ru-RU" dirty="0" err="1" smtClean="0"/>
              <a:t>Рифатовна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r>
              <a:rPr lang="ru-RU" dirty="0" smtClean="0"/>
              <a:t>13 </a:t>
            </a:r>
            <a:r>
              <a:rPr lang="ru-RU" dirty="0"/>
              <a:t>декабря на Республиканской конференции «Новое поколение» </a:t>
            </a:r>
            <a:r>
              <a:rPr lang="ru-RU" dirty="0" err="1"/>
              <a:t>Бугульминские</a:t>
            </a:r>
            <a:r>
              <a:rPr lang="ru-RU" dirty="0"/>
              <a:t> кадеты вновь выступили </a:t>
            </a:r>
            <a:r>
              <a:rPr lang="ru-RU" dirty="0" smtClean="0"/>
              <a:t>победителями: Савельев Егор, Сабанов Максим </a:t>
            </a:r>
            <a:r>
              <a:rPr lang="ru-RU" dirty="0"/>
              <a:t>(1 место, руководители Кириллова Э.П., </a:t>
            </a:r>
            <a:r>
              <a:rPr lang="ru-RU" dirty="0" err="1"/>
              <a:t>Шарова</a:t>
            </a:r>
            <a:r>
              <a:rPr lang="ru-RU" dirty="0"/>
              <a:t> В.М.),   </a:t>
            </a:r>
            <a:r>
              <a:rPr lang="ru-RU" dirty="0" smtClean="0"/>
              <a:t>Григорьев Антон </a:t>
            </a:r>
            <a:r>
              <a:rPr lang="ru-RU" dirty="0"/>
              <a:t>(1 место, руководители Чеканова Е.Н. и Михеева Г.А. ),  </a:t>
            </a:r>
            <a:r>
              <a:rPr lang="ru-RU" dirty="0" smtClean="0"/>
              <a:t>Ахмедов Артур </a:t>
            </a:r>
            <a:r>
              <a:rPr lang="ru-RU" dirty="0"/>
              <a:t>(2 место, руководитель </a:t>
            </a:r>
            <a:r>
              <a:rPr lang="ru-RU" dirty="0" err="1"/>
              <a:t>Исхакова</a:t>
            </a:r>
            <a:r>
              <a:rPr lang="ru-RU" dirty="0"/>
              <a:t> Г.И. ), </a:t>
            </a:r>
            <a:r>
              <a:rPr lang="ru-RU" dirty="0" err="1" smtClean="0"/>
              <a:t>Катермин</a:t>
            </a:r>
            <a:r>
              <a:rPr lang="ru-RU" dirty="0" smtClean="0"/>
              <a:t> </a:t>
            </a:r>
            <a:r>
              <a:rPr lang="ru-RU" dirty="0"/>
              <a:t>Данила ( руководители Боброва В.И.,  Мельникова Н.И., 3 место) и </a:t>
            </a:r>
            <a:r>
              <a:rPr lang="ru-RU" dirty="0" err="1" smtClean="0"/>
              <a:t>Андарзянов</a:t>
            </a:r>
            <a:r>
              <a:rPr lang="ru-RU" dirty="0" smtClean="0"/>
              <a:t> Данила </a:t>
            </a:r>
            <a:r>
              <a:rPr lang="ru-RU" dirty="0"/>
              <a:t>(3 место, руководитель </a:t>
            </a:r>
            <a:r>
              <a:rPr lang="ru-RU" dirty="0" err="1"/>
              <a:t>Чеснокова</a:t>
            </a:r>
            <a:r>
              <a:rPr lang="ru-RU" dirty="0"/>
              <a:t> Е.В.)!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фото 2017-2018\олимпиада физика\IMG-20171110-WA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4027931" cy="302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НПК лениногорск\IMG-20171213-WA00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5" t="15926" r="23000" b="29160"/>
          <a:stretch/>
        </p:blipFill>
        <p:spPr bwMode="auto">
          <a:xfrm>
            <a:off x="251520" y="4084651"/>
            <a:ext cx="4176464" cy="260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НПК лениногорск\IMG-20171213-WA0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0" r="14653" b="23367"/>
          <a:stretch/>
        </p:blipFill>
        <p:spPr bwMode="auto">
          <a:xfrm>
            <a:off x="4863688" y="4084650"/>
            <a:ext cx="4024275" cy="266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71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4464496" cy="1143000"/>
          </a:xfrm>
        </p:spPr>
        <p:txBody>
          <a:bodyPr>
            <a:noAutofit/>
          </a:bodyPr>
          <a:lstStyle/>
          <a:p>
            <a:r>
              <a:rPr lang="ru-RU" sz="5400" dirty="0"/>
              <a:t>КЭС БАСКЕТ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261" y="980728"/>
            <a:ext cx="4228715" cy="250538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/>
              <a:t>ПОЗДРАВЛЯЕМ команду баскетболистов и руководителя Кононова В. И., занявших 3 место в региональном этапе </a:t>
            </a:r>
            <a:r>
              <a:rPr lang="ru-RU" dirty="0" smtClean="0"/>
              <a:t> соревнований </a:t>
            </a:r>
          </a:p>
          <a:p>
            <a:pPr marL="0" indent="0" algn="ctr">
              <a:buNone/>
            </a:pPr>
            <a:r>
              <a:rPr lang="ru-RU" dirty="0" smtClean="0"/>
              <a:t>«КЭС </a:t>
            </a:r>
            <a:r>
              <a:rPr lang="ru-RU" dirty="0"/>
              <a:t>БАСКЕТ»!</a:t>
            </a:r>
          </a:p>
          <a:p>
            <a:pPr algn="just"/>
            <a:endParaRPr lang="ru-RU" dirty="0"/>
          </a:p>
        </p:txBody>
      </p:sp>
      <p:pic>
        <p:nvPicPr>
          <p:cNvPr id="1028" name="Picture 4" descr="D:\Desktop\КЭС БАСКЕТ\WP_20171217_13_17_14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692" y="-10427"/>
            <a:ext cx="4450308" cy="33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КЭС БАСКЕТ\WP_20171217_10_21_31_Pr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t="31810" r="44488" b="29714"/>
          <a:stretch/>
        </p:blipFill>
        <p:spPr bwMode="auto">
          <a:xfrm>
            <a:off x="0" y="3486112"/>
            <a:ext cx="4355976" cy="33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КЭС БАСКЕТ\WP_20171217_13_07_53_Pr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44" y="3528383"/>
            <a:ext cx="4450308" cy="33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393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063" y="38579"/>
            <a:ext cx="398725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Волонтёры </a:t>
            </a:r>
            <a:br>
              <a:rPr lang="ru-RU" dirty="0" smtClean="0"/>
            </a:br>
            <a:r>
              <a:rPr lang="ru-RU" dirty="0" smtClean="0"/>
              <a:t>Победы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3794820" cy="251442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800" dirty="0"/>
              <a:t>Волонтёрский отряд «Крыло ангела» вновь был награждён </a:t>
            </a:r>
            <a:r>
              <a:rPr lang="ru-RU" sz="2800" dirty="0" smtClean="0"/>
              <a:t>грамотой  муниципального </a:t>
            </a:r>
            <a:r>
              <a:rPr lang="ru-RU" sz="2800" dirty="0"/>
              <a:t>района за активную работу!</a:t>
            </a:r>
          </a:p>
          <a:p>
            <a:endParaRPr lang="ru-RU" dirty="0"/>
          </a:p>
        </p:txBody>
      </p:sp>
      <p:pic>
        <p:nvPicPr>
          <p:cNvPr id="1026" name="Picture 2" descr="D:\Desktop\добровольчество\IMG_26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85" y="3817647"/>
            <a:ext cx="4355976" cy="29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добровольчество\IMG_26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911" y="116632"/>
            <a:ext cx="5133156" cy="34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добровольчество\IMG_26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313" y="3789040"/>
            <a:ext cx="4315754" cy="287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41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/>
              <a:t>Кадетский авангард. Полуфинал.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4608512" cy="2880320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 err="1"/>
              <a:t>Бугульминские</a:t>
            </a:r>
            <a:r>
              <a:rPr lang="ru-RU" dirty="0"/>
              <a:t> кадеты--самые лучшие! И это они ещё раз доказали сегодня на подведении итогов полуфинала школьного конкурса "Кадетский авангард". Множество наград за победу в Республиканских конкурсах, олимпиадах, научно-практических конференциях! Порадовали спортивные победы муниципального, Республиканского и Приволжского Федерального округа. И не столь важно, наверное, какой класс стал первым..., последних не было! И на полосе препятствий в грязь и холод, и на сцене в роли учительницы или снегурочки--это настоящие мужчины, которые в любой ситуации всегда на высоте!</a:t>
            </a:r>
          </a:p>
        </p:txBody>
      </p:sp>
      <p:pic>
        <p:nvPicPr>
          <p:cNvPr id="2050" name="Picture 2" descr="D:\Desktop\новый год 2018\IMG_267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4536" r="21286" b="12179"/>
          <a:stretch/>
        </p:blipFill>
        <p:spPr bwMode="auto">
          <a:xfrm>
            <a:off x="5220072" y="1124744"/>
            <a:ext cx="3664472" cy="2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новый год 2018\IMG_2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92" y="4112826"/>
            <a:ext cx="4064091" cy="270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новый год 2018\IMG_27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11423"/>
            <a:ext cx="4024512" cy="268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5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3772" y="-26086"/>
            <a:ext cx="4860032" cy="1066130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Новогодняя мозаика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1" y="1052736"/>
            <a:ext cx="4680520" cy="2592287"/>
          </a:xfrm>
        </p:spPr>
        <p:txBody>
          <a:bodyPr>
            <a:normAutofit fontScale="40000" lnSpcReduction="20000"/>
          </a:bodyPr>
          <a:lstStyle/>
          <a:p>
            <a:pPr marL="0" lvl="0" indent="0" algn="just">
              <a:buNone/>
            </a:pPr>
            <a:r>
              <a:rPr lang="ru-RU" dirty="0"/>
              <a:t>В первый день после каникул  кадеты 5 класса совершили </a:t>
            </a:r>
            <a:r>
              <a:rPr lang="ru-RU" dirty="0" smtClean="0"/>
              <a:t>виртуальное путешествие </a:t>
            </a:r>
            <a:r>
              <a:rPr lang="ru-RU" dirty="0"/>
              <a:t>в историю. Вместе с городской библиотекой участники клуба «Созвучие»   подготовили  интересный рассказ об истории возникновения новогоднего праздника в разных странах.</a:t>
            </a:r>
          </a:p>
          <a:p>
            <a:pPr marL="0" indent="0" algn="just">
              <a:buNone/>
            </a:pPr>
            <a:r>
              <a:rPr lang="ru-RU" dirty="0"/>
              <a:t>Ребята узнали,  как появилась эта традиция, откуда пришел Новый год, кто и когда впервые его начал праздновать, героями каких сказок были Дед Мороз и Снегурочка, почему именно елка является самым главным новогодним деревом.  Самым интересным было то, что  викторина проходила  в городском парке и сопровождалась подвижными играми.  За правильные ответы кадеты получили сладкие призы. Все остались довольны, ведь замечательно провели время дружным коллективом вместе с воспитателем и классным руководителем.</a:t>
            </a:r>
          </a:p>
          <a:p>
            <a:endParaRPr lang="ru-RU" dirty="0"/>
          </a:p>
        </p:txBody>
      </p:sp>
      <p:pic>
        <p:nvPicPr>
          <p:cNvPr id="1026" name="Picture 2" descr="D:\Desktop\новогодняя викторина\IMG_28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8207"/>
            <a:ext cx="4392488" cy="292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новогодняя викторина\IMG_28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15" y="429979"/>
            <a:ext cx="4392485" cy="292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новогодняя викторина\IMG_27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15" y="3721473"/>
            <a:ext cx="4392485" cy="292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22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836712"/>
          </a:xfrm>
        </p:spPr>
        <p:txBody>
          <a:bodyPr>
            <a:noAutofit/>
          </a:bodyPr>
          <a:lstStyle/>
          <a:p>
            <a:pPr lvl="0"/>
            <a:r>
              <a:rPr lang="ru-RU" sz="4000" dirty="0" smtClean="0"/>
              <a:t>Это Родина моя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16632"/>
            <a:ext cx="4932040" cy="6480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/>
              <a:t>Кадеты  6 класса посетили выставку картин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Я.Я</a:t>
            </a:r>
            <a:r>
              <a:rPr lang="ru-RU" sz="1800" dirty="0"/>
              <a:t>. Лукьяненко в </a:t>
            </a:r>
            <a:r>
              <a:rPr lang="ru-RU" sz="1800" dirty="0" smtClean="0"/>
              <a:t> Татарском </a:t>
            </a:r>
            <a:r>
              <a:rPr lang="ru-RU" sz="1800" dirty="0"/>
              <a:t>культурном центре. </a:t>
            </a:r>
          </a:p>
        </p:txBody>
      </p:sp>
      <p:pic>
        <p:nvPicPr>
          <p:cNvPr id="1026" name="Picture 2" descr="D:\Desktop\фото 2017-2018\лукьяненко выставка 6класс\71cvWt29Uq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/>
          <a:stretch/>
        </p:blipFill>
        <p:spPr bwMode="auto">
          <a:xfrm>
            <a:off x="209006" y="860822"/>
            <a:ext cx="4362994" cy="256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лукьяненко выставка 6класс\bXEFk_U6px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r="3935"/>
          <a:stretch/>
        </p:blipFill>
        <p:spPr bwMode="auto">
          <a:xfrm>
            <a:off x="4836351" y="860822"/>
            <a:ext cx="4137832" cy="256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лукьяненко выставка 6класс\IMG_28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3789039"/>
            <a:ext cx="4362994" cy="290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фото 2017-2018\лукьяненко выставка 6класс\jFBYHcIT6y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66"/>
          <a:stretch/>
        </p:blipFill>
        <p:spPr bwMode="auto">
          <a:xfrm>
            <a:off x="4836352" y="3789039"/>
            <a:ext cx="4082138" cy="290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60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396044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Зимующие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водоплавающие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482" y="1528192"/>
            <a:ext cx="3898776" cy="19728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Середина января. Зима в самом разгаре. Мороз  двадцать градусов. Особенно тяжело в это время зимующим водоплавающим птицам. Кадеты экологического отряда «Землянам о Земле» сходили на городской пруд и покормили </a:t>
            </a:r>
            <a:r>
              <a:rPr lang="ru-RU" dirty="0" smtClean="0"/>
              <a:t>уток.</a:t>
            </a:r>
            <a:endParaRPr lang="ru-RU" dirty="0"/>
          </a:p>
        </p:txBody>
      </p:sp>
      <p:pic>
        <p:nvPicPr>
          <p:cNvPr id="2050" name="Picture 2" descr="D:\Desktop\фото 2017-2018\зимующие водоплавающие\IMG_28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58" y="332656"/>
            <a:ext cx="475252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фото 2017-2018\зимующие водоплавающие\IMG_29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3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esktop\фото 2017-2018\зимующие водоплавающие\IMG_29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49" y="3741713"/>
            <a:ext cx="4283460" cy="285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3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РДШ Международный день «Спасибо!»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194" y="1124744"/>
            <a:ext cx="8363272" cy="122413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Декада вежливости в кадетской школе  началась 11 января с международного Дня «Спасибо». Кадеты 6 класса провели беседу, повторили правила поведения в школе и поблагодарили в соц. сетях своих учителей и воспитателей за их труд и терпение.</a:t>
            </a:r>
          </a:p>
          <a:p>
            <a:endParaRPr lang="ru-RU" dirty="0"/>
          </a:p>
        </p:txBody>
      </p:sp>
      <p:pic>
        <p:nvPicPr>
          <p:cNvPr id="1026" name="Picture 2" descr="D:\Desktop\декада культура поведения\IMG_28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3" b="23107"/>
          <a:stretch/>
        </p:blipFill>
        <p:spPr bwMode="auto">
          <a:xfrm>
            <a:off x="-32170" y="2492896"/>
            <a:ext cx="9144000" cy="393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35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859"/>
            <a:ext cx="3960440" cy="936104"/>
          </a:xfrm>
        </p:spPr>
        <p:txBody>
          <a:bodyPr/>
          <a:lstStyle/>
          <a:p>
            <a:r>
              <a:rPr lang="ru-RU" dirty="0" smtClean="0"/>
              <a:t>Шаг в науку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764704"/>
            <a:ext cx="4641007" cy="309634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3700" dirty="0"/>
              <a:t>	31 января в актовом зале школы состоялась шестая  школьная </a:t>
            </a:r>
            <a:r>
              <a:rPr lang="ru-RU" sz="3700" dirty="0" smtClean="0"/>
              <a:t>научно-практическая </a:t>
            </a:r>
            <a:r>
              <a:rPr lang="ru-RU" sz="3700" dirty="0"/>
              <a:t>конференция «Шаг в науку</a:t>
            </a:r>
            <a:r>
              <a:rPr lang="ru-RU" sz="3700" dirty="0" smtClean="0"/>
              <a:t>». В </a:t>
            </a:r>
            <a:r>
              <a:rPr lang="ru-RU" sz="3700" dirty="0"/>
              <a:t>составе жюри присутствовала  доцент кафедры </a:t>
            </a:r>
            <a:r>
              <a:rPr lang="ru-RU" sz="3700" dirty="0" smtClean="0"/>
              <a:t>Казанского инновационного </a:t>
            </a:r>
            <a:r>
              <a:rPr lang="ru-RU" sz="3700" dirty="0"/>
              <a:t>университета, кандидат педагогических наук  Юсупова Г.Р.</a:t>
            </a:r>
          </a:p>
          <a:p>
            <a:pPr marL="0" indent="0">
              <a:buNone/>
            </a:pPr>
            <a:r>
              <a:rPr lang="ru-RU" sz="3700" dirty="0"/>
              <a:t>Представленные работы были выполнены на высоком уровне, однако места распределились следующим образом.</a:t>
            </a:r>
          </a:p>
          <a:p>
            <a:r>
              <a:rPr lang="ru-RU" sz="3700" dirty="0"/>
              <a:t>1 место - Ахмедов Артур (руководитель:  </a:t>
            </a:r>
            <a:r>
              <a:rPr lang="ru-RU" sz="3700" dirty="0" err="1"/>
              <a:t>Исхакова</a:t>
            </a:r>
            <a:r>
              <a:rPr lang="ru-RU" sz="3700" dirty="0"/>
              <a:t> Г. И.),  Егоров Богдан,  </a:t>
            </a:r>
            <a:r>
              <a:rPr lang="ru-RU" sz="3700" dirty="0" err="1"/>
              <a:t>Крайнов</a:t>
            </a:r>
            <a:r>
              <a:rPr lang="ru-RU" sz="3700" dirty="0"/>
              <a:t> Михаил (руководители: Михеева Г.А., Чеканова Е.Н.)</a:t>
            </a:r>
          </a:p>
          <a:p>
            <a:r>
              <a:rPr lang="ru-RU" sz="3700" dirty="0"/>
              <a:t>2 место – </a:t>
            </a:r>
            <a:r>
              <a:rPr lang="ru-RU" sz="3700" dirty="0" err="1"/>
              <a:t>Хасаншин</a:t>
            </a:r>
            <a:r>
              <a:rPr lang="ru-RU" sz="3700" dirty="0"/>
              <a:t> </a:t>
            </a:r>
            <a:r>
              <a:rPr lang="ru-RU" sz="3700" dirty="0" err="1"/>
              <a:t>Ильнур</a:t>
            </a:r>
            <a:r>
              <a:rPr lang="ru-RU" sz="3700" dirty="0"/>
              <a:t>, Салахов Артур (руководитель: Недошивина Л.А.), Фархутдинов Денис, Винников Глеб (руководители: </a:t>
            </a:r>
            <a:r>
              <a:rPr lang="ru-RU" sz="3700" dirty="0" err="1"/>
              <a:t>Катермина</a:t>
            </a:r>
            <a:r>
              <a:rPr lang="ru-RU" sz="3700" dirty="0"/>
              <a:t> Р.Р., Валиев И.Ф.), Савельев Егор, Сабанов Максим (руководители: Кириллова Э.П., </a:t>
            </a:r>
            <a:r>
              <a:rPr lang="ru-RU" sz="3700" dirty="0" err="1"/>
              <a:t>Шарова</a:t>
            </a:r>
            <a:r>
              <a:rPr lang="ru-RU" sz="3700" dirty="0"/>
              <a:t> В.М.)</a:t>
            </a:r>
          </a:p>
          <a:p>
            <a:r>
              <a:rPr lang="ru-RU" sz="3700" dirty="0"/>
              <a:t>3 место – Мазлов Данила, Савин Андрей (руководитель: Иванова Н.А.), </a:t>
            </a:r>
            <a:r>
              <a:rPr lang="ru-RU" sz="3700" dirty="0" err="1"/>
              <a:t>Шигапов</a:t>
            </a:r>
            <a:r>
              <a:rPr lang="ru-RU" sz="3700" dirty="0"/>
              <a:t> Амир (руководитель: Юсупов И.И.).</a:t>
            </a:r>
          </a:p>
          <a:p>
            <a:endParaRPr lang="ru-RU" dirty="0"/>
          </a:p>
        </p:txBody>
      </p:sp>
      <p:pic>
        <p:nvPicPr>
          <p:cNvPr id="1026" name="Picture 2" descr="D:\Desktop\фото 2017-2018\нпк\IMG_33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75" y="260648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нпк\IMG_33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33" y="3524498"/>
            <a:ext cx="4495427" cy="299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фото 2017-2018\нпк\IMG_33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75" y="3501008"/>
            <a:ext cx="4495427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8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ru-RU" dirty="0" smtClean="0"/>
              <a:t>Снятие блокады Ленинграда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1"/>
            <a:ext cx="8712968" cy="288032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ru-RU" dirty="0"/>
              <a:t>18 января 1943 года была прорвана блокада Ленинграда и у </a:t>
            </a:r>
            <a:r>
              <a:rPr lang="ru-RU" dirty="0" smtClean="0"/>
              <a:t>города появился </a:t>
            </a:r>
            <a:r>
              <a:rPr lang="ru-RU" dirty="0"/>
              <a:t>коридор сухопутной связи со страной. </a:t>
            </a:r>
          </a:p>
          <a:p>
            <a:pPr marL="0" indent="0">
              <a:buNone/>
            </a:pPr>
            <a:r>
              <a:rPr lang="ru-RU" dirty="0"/>
              <a:t>В память об этом дне, руководитель организационного центра развития добровольчества </a:t>
            </a:r>
            <a:r>
              <a:rPr lang="ru-RU" dirty="0" err="1"/>
              <a:t>Бугульминского</a:t>
            </a:r>
            <a:r>
              <a:rPr lang="ru-RU" dirty="0"/>
              <a:t> муниципального района Кулагина Н.В. провела с </a:t>
            </a:r>
            <a:r>
              <a:rPr lang="ru-RU" dirty="0" err="1"/>
              <a:t>бугульминскими</a:t>
            </a:r>
            <a:r>
              <a:rPr lang="ru-RU" dirty="0"/>
              <a:t> кадетами 5-11 классов «Урок мужества «Блокада Ленинграда». Наталья Вячеславовна рассказала о малоизвестных событиях блокады и осталась довольна знаниями кадет о событиях тех страшных 900 дней. Она отметила, что будущие защитники Отечества хорошо знают военную историю России.</a:t>
            </a:r>
          </a:p>
          <a:p>
            <a:endParaRPr lang="ru-RU" dirty="0"/>
          </a:p>
        </p:txBody>
      </p:sp>
      <p:pic>
        <p:nvPicPr>
          <p:cNvPr id="2050" name="Picture 2" descr="D:\Desktop\фото 2017-2018\Блокада Ленинград добровольчество\IMG_29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1" y="3645024"/>
            <a:ext cx="4342469" cy="289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фото 2017-2018\Блокада Ленинград добровольчество\IMG_29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961" y="3645024"/>
            <a:ext cx="4346606" cy="289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436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79296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dirty="0"/>
              <a:t>75-летие Победы в Сталинградской битве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4680520" cy="280831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честь этой даты кадеты  почтили память защитников Сталинграда у мемориала «Вечная слава»  и провели военно-исторический </a:t>
            </a:r>
            <a:r>
              <a:rPr lang="ru-RU" dirty="0" err="1"/>
              <a:t>квест</a:t>
            </a:r>
            <a:r>
              <a:rPr lang="ru-RU" dirty="0"/>
              <a:t> на берегу городского водоёма. Восьмиклассники подготовили информационный блок и задания по станциям </a:t>
            </a:r>
            <a:r>
              <a:rPr lang="ru-RU" dirty="0" err="1"/>
              <a:t>квеста</a:t>
            </a:r>
            <a:r>
              <a:rPr lang="ru-RU" dirty="0"/>
              <a:t>. Четыре команды 5-7 классов  соревновались в знаниях военной истории силе и ловкости. На вопрос: «Зачем и для чего нужно помнить события Сталинграда?», все были единодушны в том, что это нужно для того, чтобы брать пример мужества и любви к Родине у участников тех событий</a:t>
            </a:r>
            <a:r>
              <a:rPr lang="ru-RU" dirty="0" smtClean="0"/>
              <a:t>. В актовом зале школы состоялся просмотр  и обсуждение фильма Фёдора Бондарчука «Сталинград»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D:\Desktop\вахта сталинград\IMG_35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80727"/>
            <a:ext cx="3960440" cy="264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фото 2017-2018\Сталинград\IMG_35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1" y="3861048"/>
            <a:ext cx="4248472" cy="283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фото 2017-2018\Сталинград\IMG_3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970" y="3861049"/>
            <a:ext cx="4256506" cy="283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977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«Профессия </a:t>
            </a:r>
            <a:r>
              <a:rPr lang="ru-RU" dirty="0" smtClean="0"/>
              <a:t>военного лётчика»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756" y="798537"/>
            <a:ext cx="8964488" cy="200462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3400" dirty="0"/>
              <a:t>Курсант «Краснодарского высшего военного авиационного училища летчиков имени Героя Советского Союза А. К. Серова»  Ильшат </a:t>
            </a:r>
            <a:r>
              <a:rPr lang="ru-RU" sz="3400" dirty="0" err="1"/>
              <a:t>Фатыхов</a:t>
            </a:r>
            <a:r>
              <a:rPr lang="ru-RU" sz="3400" dirty="0"/>
              <a:t> провёл встречу с </a:t>
            </a:r>
            <a:r>
              <a:rPr lang="ru-RU" sz="3400" dirty="0" err="1"/>
              <a:t>бугульминкими</a:t>
            </a:r>
            <a:r>
              <a:rPr lang="ru-RU" sz="3400" dirty="0"/>
              <a:t> кадетами. </a:t>
            </a:r>
          </a:p>
          <a:p>
            <a:pPr marL="0" indent="0">
              <a:buNone/>
            </a:pPr>
            <a:r>
              <a:rPr lang="ru-RU" sz="3400" dirty="0"/>
              <a:t>До восьмого класса Ильшат обучался в «</a:t>
            </a:r>
            <a:r>
              <a:rPr lang="ru-RU" sz="3400" dirty="0" err="1"/>
              <a:t>Бугульминской</a:t>
            </a:r>
            <a:r>
              <a:rPr lang="ru-RU" sz="3400" dirty="0"/>
              <a:t> кадетской школе-интернат», затем продолжил  обучение в «Казанской кадетской школе имени Героя Советского Союза Б. Кузнецова».</a:t>
            </a:r>
          </a:p>
          <a:p>
            <a:pPr marL="0" indent="0">
              <a:buNone/>
            </a:pPr>
            <a:r>
              <a:rPr lang="ru-RU" sz="3400" dirty="0"/>
              <a:t>Он рассказал </a:t>
            </a:r>
            <a:r>
              <a:rPr lang="ru-RU" sz="3400" dirty="0" err="1"/>
              <a:t>школьникм</a:t>
            </a:r>
            <a:r>
              <a:rPr lang="ru-RU" sz="3400" dirty="0"/>
              <a:t> о правилах поступления и особенностях жизни курсанта. Выделил, что главное для кадета—это хорошая учёба и физическая подготовка.  Кадеты задавали интересующие их вопросы. Многие ребята изъявили желание поступить по окончании школы в лётное училище.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9" name="Picture 3" descr="D:\Desktop\2017-18 КАдетский авангард\выпускники\выпускник\IMG_34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3"/>
          <a:stretch/>
        </p:blipFill>
        <p:spPr bwMode="auto">
          <a:xfrm>
            <a:off x="0" y="2769325"/>
            <a:ext cx="9144000" cy="41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317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4114800" cy="1143000"/>
          </a:xfrm>
        </p:spPr>
        <p:txBody>
          <a:bodyPr/>
          <a:lstStyle/>
          <a:p>
            <a:r>
              <a:rPr lang="ru-RU" dirty="0" smtClean="0"/>
              <a:t>Уроки </a:t>
            </a:r>
            <a:r>
              <a:rPr lang="ru-RU" dirty="0"/>
              <a:t>Победы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3816424" cy="5832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200" dirty="0"/>
              <a:t>«</a:t>
            </a:r>
            <a:r>
              <a:rPr lang="ru-RU" sz="1400" dirty="0"/>
              <a:t>Волонтёры Победы»  с 7 февраля 2018 года </a:t>
            </a:r>
            <a:r>
              <a:rPr lang="ru-RU" sz="1400" dirty="0" err="1"/>
              <a:t>запустиили</a:t>
            </a:r>
            <a:r>
              <a:rPr lang="ru-RU" sz="1400" dirty="0"/>
              <a:t> замечательную акцию «Готов к Победам». </a:t>
            </a:r>
            <a:r>
              <a:rPr lang="ru-RU" sz="1400" dirty="0" err="1"/>
              <a:t>Бугульминские</a:t>
            </a:r>
            <a:r>
              <a:rPr lang="ru-RU" sz="1400" dirty="0"/>
              <a:t> кадеты поддержали её и пригласили в гости майора запаса </a:t>
            </a:r>
            <a:r>
              <a:rPr lang="ru-RU" sz="1400" dirty="0" err="1"/>
              <a:t>Шайхутдинова</a:t>
            </a:r>
            <a:r>
              <a:rPr lang="ru-RU" sz="1400" dirty="0"/>
              <a:t> М.Ш., члена организации ветеранов </a:t>
            </a:r>
            <a:r>
              <a:rPr lang="ru-RU" sz="1400" dirty="0" err="1"/>
              <a:t>Бугульминского</a:t>
            </a:r>
            <a:r>
              <a:rPr lang="ru-RU" sz="1400" dirty="0"/>
              <a:t> района. </a:t>
            </a:r>
            <a:r>
              <a:rPr lang="ru-RU" sz="1400" dirty="0" err="1"/>
              <a:t>Мунир</a:t>
            </a:r>
            <a:r>
              <a:rPr lang="ru-RU" sz="1400" dirty="0"/>
              <a:t> </a:t>
            </a:r>
            <a:r>
              <a:rPr lang="ru-RU" sz="1400" dirty="0" err="1"/>
              <a:t>Шаяпович</a:t>
            </a:r>
            <a:r>
              <a:rPr lang="ru-RU" sz="1400" dirty="0"/>
              <a:t> рассказал кадетам про то, как он стал военным потому, что его отец погиб на войне, защищая свою страну. Рассказал о своём земляке, уроженце села Зелёная Роща, участнике Сталинградской битвы Воронове В.Ф.. Из школьного архива был просмотрен фрагмент фильма «В гостях у ветерана» про Вениамина Фёдоровича, снятый кадетами три года назад.</a:t>
            </a:r>
          </a:p>
          <a:p>
            <a:pPr marL="0" indent="0" algn="just">
              <a:buNone/>
            </a:pPr>
            <a:r>
              <a:rPr lang="ru-RU" sz="1400" dirty="0" err="1"/>
              <a:t>Мунир</a:t>
            </a:r>
            <a:r>
              <a:rPr lang="ru-RU" sz="1400" dirty="0"/>
              <a:t> </a:t>
            </a:r>
            <a:r>
              <a:rPr lang="ru-RU" sz="1400" dirty="0" err="1"/>
              <a:t>Шаяпович</a:t>
            </a:r>
            <a:r>
              <a:rPr lang="ru-RU" sz="1400" dirty="0"/>
              <a:t> отметил, что несмотря на то, что уходят от нас ветераны, кадеты их не забывают и передают эти знания новому поколению кадет. Ведь для настоящего защитника Родины очень важно помнить свою историю и людей, которые её вершили.</a:t>
            </a:r>
          </a:p>
          <a:p>
            <a:pPr marL="0" indent="0" algn="just">
              <a:buNone/>
            </a:pPr>
            <a:r>
              <a:rPr lang="ru-RU" sz="1400" dirty="0"/>
              <a:t>После встречи, ребята ещё долго не отпускали товарища майора, задавая ему всё новые и новые вопросы. А </a:t>
            </a:r>
            <a:r>
              <a:rPr lang="ru-RU" sz="1400" dirty="0" err="1"/>
              <a:t>Мунир</a:t>
            </a:r>
            <a:r>
              <a:rPr lang="ru-RU" sz="1400" dirty="0"/>
              <a:t> </a:t>
            </a:r>
            <a:r>
              <a:rPr lang="ru-RU" sz="1400" dirty="0" err="1" smtClean="0"/>
              <a:t>Шаяпович</a:t>
            </a:r>
            <a:r>
              <a:rPr lang="ru-RU" sz="1400" dirty="0"/>
              <a:t>, отвечая и улыбаясь мальчишкам, твёрдо верил, что будущее страны в надёжных руках.</a:t>
            </a:r>
          </a:p>
        </p:txBody>
      </p:sp>
      <p:pic>
        <p:nvPicPr>
          <p:cNvPr id="1026" name="Picture 2" descr="D:\Desktop\фото 2017-2018\Урок мужества\IMG_20180208_1352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3" t="12892" r="13632" b="21882"/>
          <a:stretch/>
        </p:blipFill>
        <p:spPr bwMode="auto">
          <a:xfrm>
            <a:off x="4427982" y="-46618"/>
            <a:ext cx="4608513" cy="321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Урок мужества\IMG_20180208_1404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539832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51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063" y="188640"/>
            <a:ext cx="4427984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«Музей за углом»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4536504" cy="345638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/>
              <a:t>Кадеты 5 класса посетили школьный музей, где экскурсовод </a:t>
            </a:r>
            <a:r>
              <a:rPr lang="ru-RU" dirty="0" err="1"/>
              <a:t>Хасаншин</a:t>
            </a:r>
            <a:r>
              <a:rPr lang="ru-RU" dirty="0"/>
              <a:t> </a:t>
            </a:r>
            <a:r>
              <a:rPr lang="ru-RU" dirty="0" err="1"/>
              <a:t>Ильнур</a:t>
            </a:r>
            <a:r>
              <a:rPr lang="ru-RU" dirty="0"/>
              <a:t> рассказал о участии </a:t>
            </a:r>
            <a:r>
              <a:rPr lang="ru-RU" dirty="0" err="1"/>
              <a:t>бугульминцев</a:t>
            </a:r>
            <a:r>
              <a:rPr lang="ru-RU" dirty="0"/>
              <a:t> в Великой Отечественной войне, о славном боевом пути 352-й стрелковой дивизии, сформированной  осенью 1941 года в нашем городе и о сотрудничестве школы с ветеранами.</a:t>
            </a:r>
          </a:p>
          <a:p>
            <a:pPr marL="0" indent="0" algn="just">
              <a:buNone/>
            </a:pPr>
            <a:r>
              <a:rPr lang="ru-RU" dirty="0" smtClean="0"/>
              <a:t>8 </a:t>
            </a:r>
            <a:r>
              <a:rPr lang="ru-RU" dirty="0"/>
              <a:t>февраля, в День юного героя-антифашиста  шестиклассники  посетил музей Ярослава Гашека. </a:t>
            </a:r>
          </a:p>
          <a:p>
            <a:pPr marL="0" indent="0" algn="just">
              <a:buNone/>
            </a:pPr>
            <a:r>
              <a:rPr lang="ru-RU" dirty="0"/>
              <a:t>Нам показали слайд-шоу и рассказали про маленьких героев большой войны. Они сражались рядом со старшими - отцами, братьями, рядом с коммунистами и </a:t>
            </a:r>
            <a:r>
              <a:rPr lang="ru-RU" dirty="0" smtClean="0"/>
              <a:t>Гордость </a:t>
            </a:r>
            <a:r>
              <a:rPr lang="ru-RU" dirty="0"/>
              <a:t>переполняет за таких смельчаков. Низкий им поклон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2050" name="Picture 2" descr="D:\Desktop\фото 2017-2018\музей февраль\IMG_36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2" y="381000"/>
            <a:ext cx="4355976" cy="29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фото 2017-2018\музей антифашисты\IMG_3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9" y="3573016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фото 2017-2018\музей февраль\IMG_36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201" y="3573015"/>
            <a:ext cx="4536506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218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826768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Лыжня России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4104456" cy="26928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Кадеты 6 класса под руководством директора школы Сергеева А.В. приняли участие во всероссийском лыжном пробеге «Лыжня России». Дистанцию в 8 км.   дружный класс преодолел на одном дыхании. После пробега ребята пили горячий чай с бутербродами и радовались совместному провождению времени на природе.</a:t>
            </a:r>
          </a:p>
        </p:txBody>
      </p:sp>
      <p:pic>
        <p:nvPicPr>
          <p:cNvPr id="3074" name="Picture 2" descr="D:\Desktop\фото 2017-2018\лыжи\-8DkI_Iya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35" y="692696"/>
            <a:ext cx="4473526" cy="281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фото 2017-2018\лыжи\N0kFLTFrme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834" y="3789040"/>
            <a:ext cx="447697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фото 2017-2018\лыжи\58XxPsDT4c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3" t="10413" r="25011" b="28307"/>
          <a:stretch/>
        </p:blipFill>
        <p:spPr bwMode="auto">
          <a:xfrm>
            <a:off x="179511" y="3789040"/>
            <a:ext cx="426903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044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Урок </a:t>
            </a:r>
            <a:r>
              <a:rPr lang="ru-RU" dirty="0"/>
              <a:t>мужества "Горячее сердце"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266429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15 февраля 2018 года проводится очередная, уже пятая по счёту Торжественная церемония награждения лауреатов Всероссийской общественно-государственной инициативы «Горячее сердце». Основной целью инициативы является чествование и выражение признательности детям и молодежи в возрасте до 23 лет, проявившим неравнодушие и активную жизненную позицию, совершившим героические и мужественные поступки, бескорыстно пришедшим на помощь людям. </a:t>
            </a:r>
          </a:p>
          <a:p>
            <a:pPr marL="0" indent="0" algn="just">
              <a:buNone/>
            </a:pPr>
            <a:r>
              <a:rPr lang="ru-RU" dirty="0"/>
              <a:t>Сегодня кадеты познакомились с героями, которые занесены в Почётную книгу «Горячее сердце» с рассказами о поступках награждённых ребят. Отрадно отметить, что по окончании диспута, все ребята были единодушны в том, что они не задумываясь, смогут прийти на помощь, как герои из "Горячих сердец".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D:\Desktop\фото 2017-2018\урок мужества горячее сердце\IMG_38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" t="5936" r="5975" b="13705"/>
          <a:stretch/>
        </p:blipFill>
        <p:spPr bwMode="auto">
          <a:xfrm>
            <a:off x="179512" y="3643026"/>
            <a:ext cx="4370969" cy="28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sktop\фото 2017-2018\урок мужества горячее сердце\IMG_20180215_1306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6" t="16961" b="32740"/>
          <a:stretch/>
        </p:blipFill>
        <p:spPr bwMode="auto">
          <a:xfrm>
            <a:off x="4860032" y="3643026"/>
            <a:ext cx="4176464" cy="28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160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День памяти о россиянах, исполнявших служебный долг за пределами Отечества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237626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Накануне Дня памяти о россиянах, исполнявших служебный долг за пределами Отечества , кадеты узнали, что командир ОВ ППС П старший лейтенант полиции </a:t>
            </a:r>
            <a:r>
              <a:rPr lang="ru-RU" dirty="0" err="1"/>
              <a:t>Ришат</a:t>
            </a:r>
            <a:r>
              <a:rPr lang="ru-RU" dirty="0"/>
              <a:t> Бариев участвовал в боевых действиях на Северном Кавказе. Он, как и многие российские полицейские, был откомандирован в Чечню. Много интересного рассказал  гость ребятам о той войне и особенностях службы полицейского. Вместе со своим заместителем </a:t>
            </a:r>
            <a:r>
              <a:rPr lang="ru-RU" dirty="0" err="1"/>
              <a:t>мл.лейтенантом</a:t>
            </a:r>
            <a:r>
              <a:rPr lang="ru-RU" dirty="0"/>
              <a:t>  полиции Артуром Исмагиловым,  командир продемонстрировал несколько видов современного  оружия и средств защиты полиции. Некоторые ребята, желающие связать свою будущую профессию с полицией, расспрашивали гостей о том, где и как им можно будет обучаться.</a:t>
            </a:r>
          </a:p>
        </p:txBody>
      </p:sp>
      <p:pic>
        <p:nvPicPr>
          <p:cNvPr id="5122" name="Picture 2" descr="D:\Desktop\фото 2017-2018\урок мужества полиция чечня\IMG_38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6" y="3655411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esktop\фото 2017-2018\урок мужества полиция чечня\IMG_38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9406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427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88640"/>
            <a:ext cx="8784976" cy="1143000"/>
          </a:xfrm>
        </p:spPr>
        <p:txBody>
          <a:bodyPr>
            <a:noAutofit/>
          </a:bodyPr>
          <a:lstStyle/>
          <a:p>
            <a:pPr lvl="0"/>
            <a:r>
              <a:rPr lang="ru-RU" sz="3600" dirty="0"/>
              <a:t>Встреча с участником войны в Афганистане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826016"/>
            <a:ext cx="8784976" cy="295232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Наша сегодняшняя встреча - дань памяти всем, кто причастен к героической и трагической Афганской войне, которая длилась в два раза дольше, чем великая отечественная. </a:t>
            </a:r>
          </a:p>
          <a:p>
            <a:pPr marL="0" indent="0" algn="just">
              <a:buNone/>
            </a:pPr>
            <a:r>
              <a:rPr lang="ru-RU" dirty="0"/>
              <a:t>С 25 декабря 1979 года по 15 февраля 1989 мальчишки, чуть старше нас выполняли свой интернациональный долг в этой далёкой от нас стране. </a:t>
            </a:r>
          </a:p>
          <a:p>
            <a:pPr marL="0" indent="0" algn="just">
              <a:buNone/>
            </a:pPr>
            <a:r>
              <a:rPr lang="ru-RU" dirty="0"/>
              <a:t>Уже 29 лет прошло со дня вывода советских войск из Афганистана. </a:t>
            </a:r>
          </a:p>
          <a:p>
            <a:pPr marL="0" indent="0" algn="just">
              <a:buNone/>
            </a:pPr>
            <a:r>
              <a:rPr lang="ru-RU" dirty="0"/>
              <a:t>Но она продолжается в душах тех, кто в ней участвовал. На нашей встрече присутствовал ветеран Марат </a:t>
            </a:r>
            <a:r>
              <a:rPr lang="ru-RU" dirty="0" err="1"/>
              <a:t>Идрисович</a:t>
            </a:r>
            <a:r>
              <a:rPr lang="ru-RU" dirty="0"/>
              <a:t> </a:t>
            </a:r>
            <a:r>
              <a:rPr lang="ru-RU" dirty="0" err="1"/>
              <a:t>Шайхутдинов</a:t>
            </a:r>
            <a:r>
              <a:rPr lang="ru-RU" dirty="0"/>
              <a:t>, который рассказал нам о той войне. Присутствие Советских войск в Афганистане , по мнению Марата </a:t>
            </a:r>
            <a:r>
              <a:rPr lang="ru-RU" dirty="0" err="1"/>
              <a:t>Идрисовича</a:t>
            </a:r>
            <a:r>
              <a:rPr lang="ru-RU" dirty="0"/>
              <a:t>, было не напрасным. Наша страна в течении девяти лет сдерживала проникновение боевиков с территории Афганистана в другие регионы.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D:\Desktop\фото 2017-2018\урок мужества афганистан\IMG_39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344"/>
            <a:ext cx="4427984" cy="295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esktop\фото 2017-2018\урок мужества афганистан\IMG_3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64267"/>
            <a:ext cx="4417010" cy="294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900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409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Вахта </a:t>
            </a:r>
            <a:r>
              <a:rPr lang="ru-RU" dirty="0"/>
              <a:t>памяти и Лыжный десант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4680520" cy="27363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Кадеты приняли активное участие в Вахте памяти и лыжном десанте, посвящённым  воинам-интернационалистам.</a:t>
            </a:r>
          </a:p>
          <a:p>
            <a:pPr marL="0" indent="0" algn="just">
              <a:buNone/>
            </a:pPr>
            <a:r>
              <a:rPr lang="ru-RU" dirty="0"/>
              <a:t>На митинге, который прошёл около памятника Героям, кадеты стояли в почётном карауле. Затем отправились в десятикилометровый лыжный пробег до </a:t>
            </a:r>
            <a:r>
              <a:rPr lang="ru-RU" dirty="0" err="1"/>
              <a:t>с.Зелёная</a:t>
            </a:r>
            <a:r>
              <a:rPr lang="ru-RU" dirty="0"/>
              <a:t> Роща, где возложили цветы к мемориалу и на могилы погибших воинов. Этот Урок мужества останется надолго в сердцах будущих защитников Отечества.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D:\Desktop\фото 2017-2018\15 февраля\gmQrd2wOCB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176" y="926690"/>
            <a:ext cx="3816424" cy="28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esktop\фото 2017-2018\15 февраля\wu9o7jGRS-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8" r="11570" b="32870"/>
          <a:stretch/>
        </p:blipFill>
        <p:spPr bwMode="auto">
          <a:xfrm>
            <a:off x="16186" y="3873339"/>
            <a:ext cx="4506685" cy="293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Desktop\фото 2017-2018\15 февраля\rNWRilnAx8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92"/>
          <a:stretch/>
        </p:blipFill>
        <p:spPr bwMode="auto">
          <a:xfrm>
            <a:off x="4727862" y="3873340"/>
            <a:ext cx="4475052" cy="293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766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809" y="19472"/>
            <a:ext cx="8229600" cy="778098"/>
          </a:xfrm>
        </p:spPr>
        <p:txBody>
          <a:bodyPr/>
          <a:lstStyle/>
          <a:p>
            <a:r>
              <a:rPr lang="ru-RU" dirty="0" smtClean="0"/>
              <a:t>В гостях у ветерана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852086"/>
            <a:ext cx="4104456" cy="27209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Накануне Дня защитника Отечества </a:t>
            </a:r>
            <a:r>
              <a:rPr lang="ru-RU" sz="1800" dirty="0" err="1" smtClean="0"/>
              <a:t>Бугульминские</a:t>
            </a:r>
            <a:r>
              <a:rPr lang="ru-RU" sz="1800" dirty="0" smtClean="0"/>
              <a:t> кадеты сходили в гости к ветеранам Великой Отечественной войны , поздравили с наступающим праздником , послушали рассказы о войне , пополнили архив школьного музея.</a:t>
            </a:r>
            <a:endParaRPr lang="ru-RU" sz="1800" dirty="0"/>
          </a:p>
        </p:txBody>
      </p:sp>
      <p:pic>
        <p:nvPicPr>
          <p:cNvPr id="1026" name="Picture 2" descr="D:\Desktop\фото 2017-2018\в гостях у ветерана\IMG_36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38884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фото 2017-2018\в гостях у ветерана\IMG_6952-07-02-18-07-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59932"/>
            <a:ext cx="38884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фото ШКОЛА\2016-2017 фото\в гостях у ветерана для газеты\DSCN84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12976"/>
            <a:ext cx="4519912" cy="338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159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59" y="0"/>
            <a:ext cx="4608512" cy="1143000"/>
          </a:xfrm>
        </p:spPr>
        <p:txBody>
          <a:bodyPr/>
          <a:lstStyle/>
          <a:p>
            <a:r>
              <a:rPr lang="ru-RU" dirty="0" smtClean="0"/>
              <a:t>Кадеты-детям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586" y="1052736"/>
            <a:ext cx="8867958" cy="2520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Накануне праздника «Защитник Отечества» школьный проект «Кадеты-детям» продолжили  волонтёры отряда «Крыло ангела». </a:t>
            </a:r>
          </a:p>
          <a:p>
            <a:pPr marL="0" indent="0">
              <a:buNone/>
            </a:pPr>
            <a:r>
              <a:rPr lang="ru-RU" dirty="0"/>
              <a:t>Кадеты посетили детсады №36 и 20. Рассказали малышам о кадетской школе, показали элементы строевой подготовки, сборку и разборку оружия, стихами и песнями поздравили с наступающим праздником.</a:t>
            </a:r>
          </a:p>
          <a:p>
            <a:endParaRPr lang="ru-RU" dirty="0"/>
          </a:p>
        </p:txBody>
      </p:sp>
      <p:pic>
        <p:nvPicPr>
          <p:cNvPr id="1026" name="Picture 2" descr="D:\Desktop\ДЕТСАД 23 ФЕВРАЛЯ\IMG_39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201"/>
            <a:ext cx="4463988" cy="29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ДЕТСАД 23 ФЕВРАЛЯ\IMG_39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59" y="3790568"/>
            <a:ext cx="4330885" cy="288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3968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2088</Words>
  <Application>Microsoft Office PowerPoint</Application>
  <PresentationFormat>Экран (4:3)</PresentationFormat>
  <Paragraphs>84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Призёры соревнований по армрестлингу ПФО</vt:lpstr>
      <vt:lpstr>«Есть такая профессия-Родину защищать»</vt:lpstr>
      <vt:lpstr>Битва под Москвой</vt:lpstr>
      <vt:lpstr>День Героев  Отечества</vt:lpstr>
      <vt:lpstr>Конкурс патриотической песни</vt:lpstr>
      <vt:lpstr>Есть такая профессия-Родину защищать</vt:lpstr>
      <vt:lpstr>Научное общество кадет «КВАНТ»</vt:lpstr>
      <vt:lpstr>КЭС БАСКЕТ</vt:lpstr>
      <vt:lpstr>Волонтёры  Победы</vt:lpstr>
      <vt:lpstr>Кадетский авангард. Полуфинал.</vt:lpstr>
      <vt:lpstr>Новогодняя мозаика</vt:lpstr>
      <vt:lpstr>Это Родина моя</vt:lpstr>
      <vt:lpstr>Зимующие  водоплавающие </vt:lpstr>
      <vt:lpstr>РДШ Международный день «Спасибо!»</vt:lpstr>
      <vt:lpstr>Шаг в науку</vt:lpstr>
      <vt:lpstr>Снятие блокады Ленинграда</vt:lpstr>
      <vt:lpstr>75-летие Победы в Сталинградской битве </vt:lpstr>
      <vt:lpstr>«Профессия военного лётчика» </vt:lpstr>
      <vt:lpstr>Уроки Победы</vt:lpstr>
      <vt:lpstr>«Музей за углом» </vt:lpstr>
      <vt:lpstr>Лыжня России </vt:lpstr>
      <vt:lpstr>Урок мужества "Горячее сердце"</vt:lpstr>
      <vt:lpstr>День памяти о россиянах, исполнявших служебный долг за пределами Отечества </vt:lpstr>
      <vt:lpstr>Встреча с участником войны в Афганистане </vt:lpstr>
      <vt:lpstr>Вахта памяти и Лыжный десант</vt:lpstr>
      <vt:lpstr>В гостях у ветерана</vt:lpstr>
      <vt:lpstr>Кадеты-детям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Бородинское сражение</dc:title>
  <dc:creator>Admin</dc:creator>
  <cp:lastModifiedBy>Admin</cp:lastModifiedBy>
  <cp:revision>79</cp:revision>
  <dcterms:created xsi:type="dcterms:W3CDTF">2017-09-08T09:25:04Z</dcterms:created>
  <dcterms:modified xsi:type="dcterms:W3CDTF">2018-03-26T06:55:23Z</dcterms:modified>
</cp:coreProperties>
</file>